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63" r:id="rId3"/>
    <p:sldId id="261" r:id="rId4"/>
    <p:sldId id="284" r:id="rId5"/>
    <p:sldId id="268" r:id="rId6"/>
    <p:sldId id="265" r:id="rId7"/>
    <p:sldId id="285" r:id="rId8"/>
  </p:sldIdLst>
  <p:sldSz cx="9144000" cy="5143500" type="screen16x9"/>
  <p:notesSz cx="6858000" cy="9144000"/>
  <p:embeddedFontLst>
    <p:embeddedFont>
      <p:font typeface="Montserrat"/>
      <p:regular r:id="rId10"/>
      <p:bold r:id="rId11"/>
      <p:italic r:id="rId12"/>
      <p:boldItalic r:id="rId13"/>
    </p:embeddedFont>
    <p:embeddedFont>
      <p:font typeface="Montserrat SemiBold" panose="020F0502020204030204"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46359-F47E-1F28-CE70-FC8F40D62835}" name="Shargel, Rebecca S." initials="RS" userId="S::rshargel@towson.edu::b95235d0-17a3-494c-9d9e-fb4a9258c34a" providerId="AD"/>
  <p188:author id="{5B48E296-7BB6-71B6-2C37-10C17FF80B84}" name="Lucas, Ashley G." initials="LA" userId="S::alucas@towson.edu::78194174-22f3-4aa1-89a4-c29c78047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5037EE-4C46-4CB6-9865-555BC1C31383}">
  <a:tblStyle styleId="{535037EE-4C46-4CB6-9865-555BC1C313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d28e9bb9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ad28e9bb9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c6dfcbb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c6dfcbb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4666411-4F52-056F-DB67-CAD638D55000}"/>
            </a:ext>
          </a:extLst>
        </p:cNvPr>
        <p:cNvGrpSpPr/>
        <p:nvPr/>
      </p:nvGrpSpPr>
      <p:grpSpPr>
        <a:xfrm>
          <a:off x="0" y="0"/>
          <a:ext cx="0" cy="0"/>
          <a:chOff x="0" y="0"/>
          <a:chExt cx="0" cy="0"/>
        </a:xfrm>
      </p:grpSpPr>
      <p:sp>
        <p:nvSpPr>
          <p:cNvPr id="123" name="Google Shape;123;g3ac7bc79426_0_0:notes">
            <a:extLst>
              <a:ext uri="{FF2B5EF4-FFF2-40B4-BE49-F238E27FC236}">
                <a16:creationId xmlns:a16="http://schemas.microsoft.com/office/drawing/2014/main" id="{284BC56A-3C55-16F0-EFB7-35864B1695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ac7bc79426_0_0:notes">
            <a:extLst>
              <a:ext uri="{FF2B5EF4-FFF2-40B4-BE49-F238E27FC236}">
                <a16:creationId xmlns:a16="http://schemas.microsoft.com/office/drawing/2014/main" id="{2A6D3EE4-ABDF-19DE-36DE-43BF2693E9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34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ad774c757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ad774c757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ac7bc794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ac7bc794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376311"/>
            <a:ext cx="8520600" cy="1290114"/>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a:buSzPts val="990"/>
            </a:pPr>
            <a:r>
              <a:rPr lang="en" sz="3350" dirty="0"/>
              <a:t>A “New-Old”</a:t>
            </a:r>
            <a:r>
              <a:rPr lang="en" sz="3350" i="1" dirty="0"/>
              <a:t> </a:t>
            </a:r>
            <a:r>
              <a:rPr lang="en" sz="3350" dirty="0"/>
              <a:t>Approach to Collaboration:  </a:t>
            </a:r>
            <a:r>
              <a:rPr lang="en" sz="3350" i="1" dirty="0" err="1"/>
              <a:t>Havruta</a:t>
            </a:r>
            <a:r>
              <a:rPr lang="en" sz="3350" i="1" dirty="0"/>
              <a:t>-</a:t>
            </a:r>
            <a:r>
              <a:rPr lang="en" sz="3350" dirty="0"/>
              <a:t>Style Text Study</a:t>
            </a:r>
          </a:p>
        </p:txBody>
      </p:sp>
      <p:sp>
        <p:nvSpPr>
          <p:cNvPr id="55" name="Google Shape;55;p13"/>
          <p:cNvSpPr txBox="1">
            <a:spLocks noGrp="1"/>
          </p:cNvSpPr>
          <p:nvPr>
            <p:ph type="subTitle" idx="1"/>
          </p:nvPr>
        </p:nvSpPr>
        <p:spPr>
          <a:xfrm>
            <a:off x="2108775" y="2886344"/>
            <a:ext cx="5130000" cy="1498281"/>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ctr" rtl="0">
              <a:lnSpc>
                <a:spcPct val="80000"/>
              </a:lnSpc>
              <a:spcBef>
                <a:spcPts val="0"/>
              </a:spcBef>
              <a:spcAft>
                <a:spcPts val="0"/>
              </a:spcAft>
              <a:buNone/>
            </a:pPr>
            <a:endParaRPr sz="2300">
              <a:solidFill>
                <a:schemeClr val="dk1"/>
              </a:solidFill>
            </a:endParaRPr>
          </a:p>
          <a:p>
            <a:pPr marL="0" lvl="0" indent="0" algn="ctr" rtl="0">
              <a:lnSpc>
                <a:spcPct val="80000"/>
              </a:lnSpc>
              <a:spcBef>
                <a:spcPts val="0"/>
              </a:spcBef>
              <a:spcAft>
                <a:spcPts val="0"/>
              </a:spcAft>
              <a:buNone/>
            </a:pPr>
            <a:endParaRPr lang="en" sz="2300">
              <a:solidFill>
                <a:schemeClr val="dk1"/>
              </a:solidFill>
            </a:endParaRPr>
          </a:p>
          <a:p>
            <a:pPr marL="0" lvl="0" indent="0" algn="ctr" rtl="0">
              <a:lnSpc>
                <a:spcPct val="80000"/>
              </a:lnSpc>
              <a:spcBef>
                <a:spcPts val="0"/>
              </a:spcBef>
              <a:spcAft>
                <a:spcPts val="0"/>
              </a:spcAft>
              <a:buNone/>
            </a:pPr>
            <a:r>
              <a:rPr lang="en" sz="2300">
                <a:solidFill>
                  <a:schemeClr val="dk1"/>
                </a:solidFill>
              </a:rPr>
              <a:t>Ashley Lucas &amp; Rebecca Shargel</a:t>
            </a:r>
            <a:endParaRPr sz="2300">
              <a:solidFill>
                <a:schemeClr val="dk1"/>
              </a:solidFill>
            </a:endParaRPr>
          </a:p>
          <a:p>
            <a:pPr marL="0" lvl="0" indent="0" algn="ctr" rtl="0">
              <a:lnSpc>
                <a:spcPct val="80000"/>
              </a:lnSpc>
              <a:spcBef>
                <a:spcPts val="0"/>
              </a:spcBef>
              <a:spcAft>
                <a:spcPts val="0"/>
              </a:spcAft>
              <a:buNone/>
            </a:pPr>
            <a:endParaRPr sz="2300">
              <a:solidFill>
                <a:schemeClr val="dk1"/>
              </a:solidFill>
            </a:endParaRPr>
          </a:p>
          <a:p>
            <a:pPr marL="0" lvl="0" indent="0" algn="ctr" rtl="0">
              <a:lnSpc>
                <a:spcPct val="80000"/>
              </a:lnSpc>
              <a:spcBef>
                <a:spcPts val="0"/>
              </a:spcBef>
              <a:spcAft>
                <a:spcPts val="0"/>
              </a:spcAft>
              <a:buNone/>
            </a:pPr>
            <a:r>
              <a:rPr lang="en" sz="2300">
                <a:solidFill>
                  <a:schemeClr val="dk1"/>
                </a:solidFill>
              </a:rPr>
              <a:t>Towson University</a:t>
            </a:r>
            <a:endParaRPr sz="2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2210125" y="101150"/>
            <a:ext cx="5582700" cy="572700"/>
          </a:xfrm>
          <a:prstGeom prst="rect">
            <a:avLst/>
          </a:prstGeom>
          <a:ln w="38100" cap="flat" cmpd="sng">
            <a:solidFill>
              <a:srgbClr val="87A879"/>
            </a:solidFill>
            <a:prstDash val="solid"/>
            <a:round/>
            <a:headEnd type="none" w="sm" len="sm"/>
            <a:tailEnd type="none" w="sm" len="sm"/>
          </a:ln>
        </p:spPr>
        <p:txBody>
          <a:bodyPr spcFirstLastPara="1" wrap="square" lIns="91425" tIns="91425" rIns="91425" bIns="91425" anchor="t" anchorCtr="0">
            <a:normAutofit fontScale="90000"/>
          </a:bodyPr>
          <a:lstStyle/>
          <a:p>
            <a:pPr algn="ctr"/>
            <a:r>
              <a:rPr lang="en">
                <a:latin typeface="Montserrat"/>
                <a:ea typeface="Montserrat"/>
                <a:cs typeface="Montserrat"/>
                <a:sym typeface="Montserrat"/>
              </a:rPr>
              <a:t>What is </a:t>
            </a:r>
            <a:r>
              <a:rPr lang="en" i="1" err="1">
                <a:latin typeface="Montserrat"/>
                <a:ea typeface="Montserrat"/>
                <a:cs typeface="Montserrat"/>
                <a:sym typeface="Montserrat"/>
              </a:rPr>
              <a:t>Havruta</a:t>
            </a:r>
            <a:r>
              <a:rPr lang="en" i="1">
                <a:latin typeface="Montserrat"/>
                <a:ea typeface="Montserrat"/>
                <a:cs typeface="Montserrat"/>
                <a:sym typeface="Montserrat"/>
              </a:rPr>
              <a:t>-Style </a:t>
            </a:r>
            <a:r>
              <a:rPr lang="en">
                <a:latin typeface="Montserrat"/>
                <a:ea typeface="Montserrat"/>
                <a:cs typeface="Montserrat"/>
                <a:sym typeface="Montserrat"/>
              </a:rPr>
              <a:t>Text Study</a:t>
            </a:r>
            <a:endParaRPr lang="en-US">
              <a:latin typeface="Montserrat"/>
              <a:ea typeface="Montserrat"/>
              <a:cs typeface="Montserrat"/>
              <a:sym typeface="Montserrat"/>
            </a:endParaRPr>
          </a:p>
        </p:txBody>
      </p:sp>
      <p:sp>
        <p:nvSpPr>
          <p:cNvPr id="106" name="Google Shape;106;p20"/>
          <p:cNvSpPr txBox="1">
            <a:spLocks noGrp="1"/>
          </p:cNvSpPr>
          <p:nvPr>
            <p:ph type="body" idx="1"/>
          </p:nvPr>
        </p:nvSpPr>
        <p:spPr>
          <a:xfrm>
            <a:off x="261049" y="955542"/>
            <a:ext cx="4158900" cy="3868385"/>
          </a:xfrm>
          <a:prstGeom prst="rect">
            <a:avLst/>
          </a:prstGeom>
          <a:ln w="38100" cap="flat" cmpd="sng">
            <a:solidFill>
              <a:srgbClr val="71917F"/>
            </a:solidFill>
            <a:prstDash val="solid"/>
            <a:round/>
            <a:headEnd type="none" w="sm" len="sm"/>
            <a:tailEnd type="none" w="sm" len="sm"/>
          </a:ln>
        </p:spPr>
        <p:txBody>
          <a:bodyPr spcFirstLastPara="1" wrap="square" lIns="91425" tIns="91425" rIns="91425" bIns="91425" anchor="t" anchorCtr="0">
            <a:noAutofit/>
          </a:bodyPr>
          <a:lstStyle/>
          <a:p>
            <a:pPr marL="120650" indent="0">
              <a:lnSpc>
                <a:spcPct val="114999"/>
              </a:lnSpc>
              <a:buClr>
                <a:srgbClr val="595959"/>
              </a:buClr>
              <a:buNone/>
            </a:pPr>
            <a:r>
              <a:rPr lang="en" sz="1400" b="1" dirty="0">
                <a:solidFill>
                  <a:schemeClr val="dk1"/>
                </a:solidFill>
                <a:latin typeface="Montserrat"/>
                <a:ea typeface="Montserrat"/>
                <a:cs typeface="Montserrat"/>
              </a:rPr>
              <a:t>What is it:</a:t>
            </a:r>
          </a:p>
          <a:p>
            <a:pPr indent="-336550">
              <a:lnSpc>
                <a:spcPct val="114999"/>
              </a:lnSpc>
              <a:buClr>
                <a:srgbClr val="595959"/>
              </a:buClr>
              <a:buFont typeface="Montserrat Light,Sans-Serif"/>
              <a:buChar char="●"/>
            </a:pPr>
            <a:r>
              <a:rPr lang="en" sz="1400" dirty="0">
                <a:solidFill>
                  <a:schemeClr val="dk1"/>
                </a:solidFill>
                <a:latin typeface="Montserrat"/>
                <a:ea typeface="Montserrat"/>
                <a:cs typeface="Montserrat"/>
                <a:sym typeface="Montserrat"/>
              </a:rPr>
              <a:t>Conversational style of text study</a:t>
            </a:r>
          </a:p>
          <a:p>
            <a:pPr indent="-336550">
              <a:lnSpc>
                <a:spcPct val="114999"/>
              </a:lnSpc>
              <a:buClr>
                <a:srgbClr val="595959"/>
              </a:buClr>
              <a:buFont typeface="Montserrat Light,Sans-Serif"/>
              <a:buChar char="●"/>
            </a:pPr>
            <a:r>
              <a:rPr lang="en" sz="1400" dirty="0">
                <a:solidFill>
                  <a:schemeClr val="dk1"/>
                </a:solidFill>
                <a:latin typeface="Montserrat"/>
                <a:ea typeface="Montserrat"/>
                <a:cs typeface="Montserrat"/>
                <a:sym typeface="Montserrat"/>
              </a:rPr>
              <a:t>Used for studying complex texts in foreign languages </a:t>
            </a:r>
            <a:endParaRPr lang="en-US" sz="1400" dirty="0">
              <a:solidFill>
                <a:schemeClr val="dk1"/>
              </a:solidFill>
              <a:latin typeface="Montserrat"/>
              <a:ea typeface="Montserrat"/>
              <a:cs typeface="Montserrat"/>
            </a:endParaRPr>
          </a:p>
          <a:p>
            <a:pPr indent="-336550">
              <a:lnSpc>
                <a:spcPct val="114999"/>
              </a:lnSpc>
              <a:buClr>
                <a:srgbClr val="595959"/>
              </a:buClr>
              <a:buFont typeface="Montserrat Light,Sans-Serif"/>
              <a:buChar char="●"/>
            </a:pPr>
            <a:r>
              <a:rPr lang="en" sz="1400" dirty="0">
                <a:solidFill>
                  <a:schemeClr val="dk1"/>
                </a:solidFill>
                <a:latin typeface="Montserrat"/>
                <a:ea typeface="Montserrat"/>
                <a:cs typeface="Montserrat"/>
                <a:sym typeface="Montserrat"/>
              </a:rPr>
              <a:t>Rooted in Jewish academies</a:t>
            </a:r>
          </a:p>
          <a:p>
            <a:pPr indent="-336550">
              <a:lnSpc>
                <a:spcPct val="114999"/>
              </a:lnSpc>
              <a:buClr>
                <a:srgbClr val="595959"/>
              </a:buClr>
              <a:buFont typeface="Montserrat Light,Sans-Serif"/>
              <a:buChar char="●"/>
            </a:pPr>
            <a:r>
              <a:rPr lang="en" sz="1400" dirty="0">
                <a:solidFill>
                  <a:schemeClr val="dk1"/>
                </a:solidFill>
                <a:latin typeface="Montserrat"/>
                <a:ea typeface="Montserrat"/>
                <a:cs typeface="Montserrat"/>
                <a:sym typeface="Montserrat"/>
              </a:rPr>
              <a:t>Recently, educators experimenting in secular contexts, such as university classes. </a:t>
            </a:r>
            <a:endParaRPr lang="en-US" sz="1400" dirty="0">
              <a:solidFill>
                <a:schemeClr val="dk1"/>
              </a:solidFill>
              <a:latin typeface="Montserrat"/>
              <a:ea typeface="Montserrat"/>
              <a:cs typeface="Montserrat"/>
            </a:endParaRPr>
          </a:p>
          <a:p>
            <a:pPr marL="120650" indent="0">
              <a:lnSpc>
                <a:spcPct val="114999"/>
              </a:lnSpc>
              <a:buClr>
                <a:srgbClr val="595959"/>
              </a:buClr>
              <a:buNone/>
            </a:pPr>
            <a:r>
              <a:rPr lang="en" sz="1400" b="1" dirty="0">
                <a:solidFill>
                  <a:schemeClr val="dk1"/>
                </a:solidFill>
                <a:latin typeface="Montserrat"/>
                <a:ea typeface="Montserrat"/>
                <a:cs typeface="Montserrat"/>
              </a:rPr>
              <a:t>Partners:</a:t>
            </a:r>
          </a:p>
          <a:p>
            <a:pPr>
              <a:lnSpc>
                <a:spcPct val="95000"/>
              </a:lnSpc>
              <a:buClr>
                <a:schemeClr val="dk1"/>
              </a:buClr>
              <a:buFont typeface="Montserrat"/>
              <a:buChar char="●"/>
            </a:pPr>
            <a:r>
              <a:rPr lang="en" sz="1400" dirty="0">
                <a:solidFill>
                  <a:schemeClr val="dk1"/>
                </a:solidFill>
                <a:latin typeface="Montserrat"/>
                <a:ea typeface="Montserrat"/>
                <a:cs typeface="Montserrat"/>
                <a:sym typeface="Montserrat"/>
              </a:rPr>
              <a:t>Read text aloud to each other  </a:t>
            </a:r>
            <a:endParaRPr sz="1400" dirty="0">
              <a:solidFill>
                <a:schemeClr val="dk1"/>
              </a:solidFill>
              <a:latin typeface="Montserrat"/>
              <a:ea typeface="Montserrat"/>
              <a:cs typeface="Montserrat"/>
            </a:endParaRPr>
          </a:p>
          <a:p>
            <a:pPr marL="457200" lvl="0" indent="-342900" algn="l" rtl="0">
              <a:lnSpc>
                <a:spcPct val="95000"/>
              </a:lnSpc>
              <a:spcBef>
                <a:spcPts val="0"/>
              </a:spcBef>
              <a:spcAft>
                <a:spcPts val="0"/>
              </a:spcAft>
              <a:buClr>
                <a:schemeClr val="dk1"/>
              </a:buClr>
              <a:buSzPts val="1800"/>
              <a:buFont typeface="Montserrat"/>
              <a:buChar char="●"/>
            </a:pPr>
            <a:r>
              <a:rPr lang="en" sz="1400" dirty="0">
                <a:solidFill>
                  <a:schemeClr val="dk1"/>
                </a:solidFill>
                <a:latin typeface="Montserrat"/>
                <a:ea typeface="Montserrat"/>
                <a:cs typeface="Montserrat"/>
                <a:sym typeface="Montserrat"/>
              </a:rPr>
              <a:t>Dive into language </a:t>
            </a:r>
            <a:endParaRPr lang="en" sz="1400" dirty="0">
              <a:solidFill>
                <a:schemeClr val="dk1"/>
              </a:solidFill>
              <a:latin typeface="Montserrat"/>
              <a:ea typeface="Montserrat"/>
              <a:cs typeface="Montserrat"/>
            </a:endParaRPr>
          </a:p>
          <a:p>
            <a:pPr lvl="0">
              <a:lnSpc>
                <a:spcPct val="95000"/>
              </a:lnSpc>
              <a:buClr>
                <a:schemeClr val="dk1"/>
              </a:buClr>
              <a:buFont typeface="Montserrat"/>
              <a:buChar char="●"/>
            </a:pPr>
            <a:r>
              <a:rPr lang="en" sz="1400" dirty="0">
                <a:solidFill>
                  <a:schemeClr val="dk1"/>
                </a:solidFill>
                <a:latin typeface="Montserrat"/>
                <a:ea typeface="Montserrat"/>
                <a:cs typeface="Montserrat"/>
                <a:sym typeface="Montserrat"/>
              </a:rPr>
              <a:t>Engage in deep discussion</a:t>
            </a:r>
            <a:endParaRPr lang="en" sz="1400" dirty="0">
              <a:solidFill>
                <a:schemeClr val="dk1"/>
              </a:solidFill>
              <a:latin typeface="Montserrat"/>
              <a:ea typeface="Montserrat"/>
              <a:cs typeface="Montserrat"/>
            </a:endParaRPr>
          </a:p>
          <a:p>
            <a:pPr lvl="0">
              <a:lnSpc>
                <a:spcPct val="95000"/>
              </a:lnSpc>
              <a:buClr>
                <a:schemeClr val="dk1"/>
              </a:buClr>
              <a:buFont typeface="Montserrat"/>
              <a:buChar char="●"/>
            </a:pPr>
            <a:r>
              <a:rPr lang="en" sz="1400" dirty="0">
                <a:solidFill>
                  <a:schemeClr val="dk1"/>
                </a:solidFill>
                <a:latin typeface="Montserrat"/>
                <a:ea typeface="Montserrat"/>
                <a:cs typeface="Montserrat"/>
                <a:sym typeface="Montserrat"/>
              </a:rPr>
              <a:t>Work out meanings </a:t>
            </a:r>
            <a:endParaRPr sz="1400" dirty="0">
              <a:solidFill>
                <a:schemeClr val="dk1"/>
              </a:solidFill>
              <a:latin typeface="Montserrat"/>
              <a:ea typeface="Montserrat"/>
              <a:cs typeface="Montserrat"/>
            </a:endParaRPr>
          </a:p>
          <a:p>
            <a:pPr marL="457200" lvl="0" indent="-342900" algn="l" rtl="0">
              <a:lnSpc>
                <a:spcPct val="95000"/>
              </a:lnSpc>
              <a:spcBef>
                <a:spcPts val="0"/>
              </a:spcBef>
              <a:spcAft>
                <a:spcPts val="0"/>
              </a:spcAft>
              <a:buClr>
                <a:schemeClr val="dk1"/>
              </a:buClr>
              <a:buSzPts val="1800"/>
              <a:buFont typeface="Montserrat"/>
              <a:buChar char="●"/>
            </a:pPr>
            <a:r>
              <a:rPr lang="en" sz="1400" dirty="0">
                <a:solidFill>
                  <a:schemeClr val="dk1"/>
                </a:solidFill>
                <a:latin typeface="Montserrat"/>
                <a:ea typeface="Montserrat"/>
                <a:cs typeface="Montserrat"/>
                <a:sym typeface="Montserrat"/>
              </a:rPr>
              <a:t>Deepen comprehension through a collaborative dialogue</a:t>
            </a:r>
            <a:endParaRPr sz="1400" dirty="0">
              <a:solidFill>
                <a:schemeClr val="dk1"/>
              </a:solidFill>
              <a:latin typeface="Montserrat"/>
              <a:ea typeface="Montserrat"/>
              <a:cs typeface="Montserrat"/>
            </a:endParaRPr>
          </a:p>
          <a:p>
            <a:pPr>
              <a:lnSpc>
                <a:spcPct val="95000"/>
              </a:lnSpc>
              <a:buClr>
                <a:schemeClr val="dk1"/>
              </a:buClr>
              <a:buFont typeface="Montserrat"/>
              <a:buChar char="●"/>
            </a:pPr>
            <a:r>
              <a:rPr lang="en" sz="1400" dirty="0">
                <a:solidFill>
                  <a:schemeClr val="dk1"/>
                </a:solidFill>
                <a:latin typeface="Montserrat"/>
                <a:ea typeface="Montserrat"/>
                <a:cs typeface="Montserrat"/>
                <a:sym typeface="Montserrat"/>
              </a:rPr>
              <a:t>Grow intellectually and interpersonally</a:t>
            </a:r>
            <a:endParaRPr lang="en" sz="1400" dirty="0">
              <a:solidFill>
                <a:schemeClr val="dk1"/>
              </a:solidFill>
              <a:latin typeface="Calibri"/>
              <a:ea typeface="Montserrat"/>
              <a:cs typeface="Montserrat"/>
            </a:endParaRPr>
          </a:p>
        </p:txBody>
      </p:sp>
      <p:sp>
        <p:nvSpPr>
          <p:cNvPr id="107" name="Google Shape;107;p20">
            <a:extLst>
              <a:ext uri="{C183D7F6-B498-43B3-948B-1728B52AA6E4}">
                <adec:decorative xmlns:adec="http://schemas.microsoft.com/office/drawing/2017/decorative" val="1"/>
              </a:ext>
            </a:extLst>
          </p:cNvPr>
          <p:cNvSpPr/>
          <p:nvPr/>
        </p:nvSpPr>
        <p:spPr>
          <a:xfrm rot="7264119">
            <a:off x="5235773" y="2449459"/>
            <a:ext cx="1882903" cy="295681"/>
          </a:xfrm>
          <a:prstGeom prst="leftRightArrow">
            <a:avLst>
              <a:gd name="adj1" fmla="val 50000"/>
              <a:gd name="adj2" fmla="val 50000"/>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20">
            <a:extLst>
              <a:ext uri="{C183D7F6-B498-43B3-948B-1728B52AA6E4}">
                <adec:decorative xmlns:adec="http://schemas.microsoft.com/office/drawing/2017/decorative" val="1"/>
              </a:ext>
            </a:extLst>
          </p:cNvPr>
          <p:cNvSpPr/>
          <p:nvPr/>
        </p:nvSpPr>
        <p:spPr>
          <a:xfrm>
            <a:off x="5555150" y="3548750"/>
            <a:ext cx="2674500" cy="330000"/>
          </a:xfrm>
          <a:prstGeom prst="leftRightArrow">
            <a:avLst>
              <a:gd name="adj1" fmla="val 50000"/>
              <a:gd name="adj2" fmla="val 50000"/>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20">
            <a:extLst>
              <a:ext uri="{C183D7F6-B498-43B3-948B-1728B52AA6E4}">
                <adec:decorative xmlns:adec="http://schemas.microsoft.com/office/drawing/2017/decorative" val="1"/>
              </a:ext>
            </a:extLst>
          </p:cNvPr>
          <p:cNvSpPr/>
          <p:nvPr/>
        </p:nvSpPr>
        <p:spPr>
          <a:xfrm rot="3734407">
            <a:off x="6656766" y="2432383"/>
            <a:ext cx="1795103" cy="329846"/>
          </a:xfrm>
          <a:prstGeom prst="leftRightArrow">
            <a:avLst>
              <a:gd name="adj1" fmla="val 50000"/>
              <a:gd name="adj2" fmla="val 50000"/>
            </a:avLst>
          </a:prstGeom>
          <a:solidFill>
            <a:srgbClr val="7191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20">
            <a:extLst>
              <a:ext uri="{C183D7F6-B498-43B3-948B-1728B52AA6E4}">
                <adec:decorative xmlns:adec="http://schemas.microsoft.com/office/drawing/2017/decorative" val="1"/>
              </a:ext>
            </a:extLst>
          </p:cNvPr>
          <p:cNvSpPr txBox="1"/>
          <p:nvPr/>
        </p:nvSpPr>
        <p:spPr>
          <a:xfrm>
            <a:off x="6386725" y="1307150"/>
            <a:ext cx="1406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latin typeface="Montserrat"/>
                <a:ea typeface="Montserrat"/>
                <a:cs typeface="Montserrat"/>
                <a:sym typeface="Montserrat"/>
              </a:rPr>
              <a:t>Text as Partner</a:t>
            </a:r>
            <a:endParaRPr sz="1000">
              <a:solidFill>
                <a:schemeClr val="dk2"/>
              </a:solidFill>
              <a:latin typeface="Montserrat"/>
              <a:ea typeface="Montserrat"/>
              <a:cs typeface="Montserrat"/>
              <a:sym typeface="Montserrat"/>
            </a:endParaRPr>
          </a:p>
        </p:txBody>
      </p:sp>
      <p:sp>
        <p:nvSpPr>
          <p:cNvPr id="111" name="Google Shape;111;p20">
            <a:extLst>
              <a:ext uri="{C183D7F6-B498-43B3-948B-1728B52AA6E4}">
                <adec:decorative xmlns:adec="http://schemas.microsoft.com/office/drawing/2017/decorative" val="1"/>
              </a:ext>
            </a:extLst>
          </p:cNvPr>
          <p:cNvSpPr txBox="1"/>
          <p:nvPr/>
        </p:nvSpPr>
        <p:spPr>
          <a:xfrm>
            <a:off x="8229650" y="3433250"/>
            <a:ext cx="756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2"/>
                </a:solidFill>
                <a:latin typeface="Montserrat"/>
                <a:ea typeface="Montserrat"/>
                <a:cs typeface="Montserrat"/>
                <a:sym typeface="Montserrat"/>
              </a:rPr>
              <a:t>Havruta Partner</a:t>
            </a:r>
            <a:endParaRPr sz="1000">
              <a:solidFill>
                <a:schemeClr val="dk2"/>
              </a:solidFill>
              <a:latin typeface="Montserrat"/>
              <a:ea typeface="Montserrat"/>
              <a:cs typeface="Montserrat"/>
              <a:sym typeface="Montserrat"/>
            </a:endParaRPr>
          </a:p>
        </p:txBody>
      </p:sp>
      <p:sp>
        <p:nvSpPr>
          <p:cNvPr id="112" name="Google Shape;112;p20">
            <a:extLst>
              <a:ext uri="{C183D7F6-B498-43B3-948B-1728B52AA6E4}">
                <adec:decorative xmlns:adec="http://schemas.microsoft.com/office/drawing/2017/decorative" val="1"/>
              </a:ext>
            </a:extLst>
          </p:cNvPr>
          <p:cNvSpPr txBox="1"/>
          <p:nvPr/>
        </p:nvSpPr>
        <p:spPr>
          <a:xfrm>
            <a:off x="4737000" y="3433250"/>
            <a:ext cx="756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2"/>
                </a:solidFill>
                <a:latin typeface="Montserrat"/>
                <a:ea typeface="Montserrat"/>
                <a:cs typeface="Montserrat"/>
                <a:sym typeface="Montserrat"/>
              </a:rPr>
              <a:t>Havruta Partner</a:t>
            </a:r>
            <a:endParaRPr sz="1000">
              <a:solidFill>
                <a:schemeClr val="dk2"/>
              </a:solidFill>
              <a:latin typeface="Montserrat"/>
              <a:ea typeface="Montserrat"/>
              <a:cs typeface="Montserrat"/>
              <a:sym typeface="Montserrat"/>
            </a:endParaRPr>
          </a:p>
        </p:txBody>
      </p:sp>
      <p:sp>
        <p:nvSpPr>
          <p:cNvPr id="113" name="Google Shape;113;p20">
            <a:extLst>
              <a:ext uri="{C183D7F6-B498-43B3-948B-1728B52AA6E4}">
                <adec:decorative xmlns:adec="http://schemas.microsoft.com/office/drawing/2017/decorative" val="1"/>
              </a:ext>
            </a:extLst>
          </p:cNvPr>
          <p:cNvSpPr/>
          <p:nvPr/>
        </p:nvSpPr>
        <p:spPr>
          <a:xfrm rot="7218238">
            <a:off x="8555272" y="3671366"/>
            <a:ext cx="598707" cy="224281"/>
          </a:xfrm>
          <a:prstGeom prst="uturnArrow">
            <a:avLst>
              <a:gd name="adj1" fmla="val 7735"/>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20">
            <a:extLst>
              <a:ext uri="{C183D7F6-B498-43B3-948B-1728B52AA6E4}">
                <adec:decorative xmlns:adec="http://schemas.microsoft.com/office/drawing/2017/decorative" val="1"/>
              </a:ext>
            </a:extLst>
          </p:cNvPr>
          <p:cNvSpPr/>
          <p:nvPr/>
        </p:nvSpPr>
        <p:spPr>
          <a:xfrm rot="-4244874">
            <a:off x="4434785" y="3575951"/>
            <a:ext cx="598680" cy="207215"/>
          </a:xfrm>
          <a:prstGeom prst="uturnArrow">
            <a:avLst>
              <a:gd name="adj1" fmla="val 7735"/>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404650" y="383000"/>
            <a:ext cx="6775200" cy="572700"/>
          </a:xfrm>
          <a:prstGeom prst="rect">
            <a:avLst/>
          </a:prstGeom>
          <a:ln w="38100" cap="flat" cmpd="sng">
            <a:solidFill>
              <a:srgbClr val="38761D"/>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i="1">
                <a:latin typeface="Montserrat SemiBold"/>
                <a:ea typeface="Montserrat SemiBold"/>
                <a:cs typeface="Montserrat SemiBold"/>
                <a:sym typeface="Montserrat SemiBold"/>
              </a:rPr>
              <a:t>Havruta-Style </a:t>
            </a:r>
            <a:r>
              <a:rPr lang="en">
                <a:latin typeface="Montserrat SemiBold"/>
                <a:ea typeface="Montserrat SemiBold"/>
                <a:cs typeface="Montserrat SemiBold"/>
                <a:sym typeface="Montserrat SemiBold"/>
              </a:rPr>
              <a:t>Text Study</a:t>
            </a:r>
            <a:r>
              <a:rPr lang="en" i="1">
                <a:latin typeface="Montserrat SemiBold"/>
                <a:ea typeface="Montserrat SemiBold"/>
                <a:cs typeface="Montserrat SemiBold"/>
                <a:sym typeface="Montserrat SemiBold"/>
              </a:rPr>
              <a:t> </a:t>
            </a:r>
            <a:endParaRPr i="1">
              <a:latin typeface="Montserrat SemiBold"/>
              <a:ea typeface="Montserrat SemiBold"/>
              <a:cs typeface="Montserrat SemiBold"/>
              <a:sym typeface="Montserrat SemiBold"/>
            </a:endParaRPr>
          </a:p>
        </p:txBody>
      </p:sp>
      <p:sp>
        <p:nvSpPr>
          <p:cNvPr id="91" name="Google Shape;91;p18"/>
          <p:cNvSpPr txBox="1">
            <a:spLocks noGrp="1"/>
          </p:cNvSpPr>
          <p:nvPr>
            <p:ph type="body" idx="1"/>
          </p:nvPr>
        </p:nvSpPr>
        <p:spPr>
          <a:xfrm>
            <a:off x="1405777" y="1201997"/>
            <a:ext cx="6765503" cy="3802710"/>
          </a:xfrm>
          <a:prstGeom prst="rect">
            <a:avLst/>
          </a:prstGeom>
          <a:ln w="381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indent="0">
              <a:buClr>
                <a:schemeClr val="dk1"/>
              </a:buClr>
              <a:buSzPts val="1100"/>
              <a:buNone/>
            </a:pPr>
            <a:r>
              <a:rPr lang="en" sz="1600" b="1" dirty="0">
                <a:solidFill>
                  <a:schemeClr val="dk1"/>
                </a:solidFill>
                <a:latin typeface="Montserrat"/>
                <a:ea typeface="Montserrat"/>
                <a:cs typeface="Montserrat"/>
                <a:sym typeface="Montserrat"/>
              </a:rPr>
              <a:t>Slow down</a:t>
            </a:r>
            <a:r>
              <a:rPr lang="en" sz="1600" dirty="0">
                <a:solidFill>
                  <a:schemeClr val="dk1"/>
                </a:solidFill>
                <a:latin typeface="Montserrat"/>
                <a:ea typeface="Montserrat"/>
                <a:cs typeface="Montserrat"/>
                <a:sym typeface="Montserrat"/>
              </a:rPr>
              <a:t> and do a </a:t>
            </a:r>
            <a:r>
              <a:rPr lang="en" sz="1600" b="1" dirty="0">
                <a:solidFill>
                  <a:schemeClr val="dk1"/>
                </a:solidFill>
                <a:latin typeface="Montserrat"/>
                <a:ea typeface="Montserrat"/>
                <a:cs typeface="Montserrat"/>
                <a:sym typeface="Montserrat"/>
              </a:rPr>
              <a:t>deep dive</a:t>
            </a:r>
            <a:r>
              <a:rPr lang="en" sz="1600" dirty="0">
                <a:solidFill>
                  <a:schemeClr val="dk1"/>
                </a:solidFill>
                <a:latin typeface="Montserrat"/>
                <a:ea typeface="Montserrat"/>
                <a:cs typeface="Montserrat"/>
                <a:sym typeface="Montserrat"/>
              </a:rPr>
              <a:t> into the </a:t>
            </a:r>
            <a:r>
              <a:rPr lang="en" sz="1600" b="1" dirty="0">
                <a:solidFill>
                  <a:schemeClr val="dk1"/>
                </a:solidFill>
                <a:latin typeface="Montserrat"/>
                <a:ea typeface="Montserrat"/>
                <a:cs typeface="Montserrat"/>
                <a:sym typeface="Montserrat"/>
              </a:rPr>
              <a:t>meaning of the text with a partner</a:t>
            </a:r>
            <a:r>
              <a:rPr lang="en" sz="1600" dirty="0">
                <a:solidFill>
                  <a:schemeClr val="dk1"/>
                </a:solidFill>
                <a:latin typeface="Montserrat"/>
                <a:ea typeface="Montserrat"/>
                <a:cs typeface="Montserrat"/>
                <a:sym typeface="Montserrat"/>
              </a:rPr>
              <a:t>. </a:t>
            </a:r>
            <a:endParaRPr lang="en-US" sz="1600" dirty="0">
              <a:solidFill>
                <a:schemeClr val="dk1"/>
              </a:solidFill>
              <a:latin typeface="Montserrat"/>
              <a:ea typeface="Montserrat"/>
              <a:cs typeface="Montserrat"/>
            </a:endParaRPr>
          </a:p>
          <a:p>
            <a:pPr marL="171450" indent="-171450">
              <a:lnSpc>
                <a:spcPct val="114999"/>
              </a:lnSpc>
              <a:buSzPts val="1100"/>
            </a:pPr>
            <a:r>
              <a:rPr lang="en" sz="1600" b="1" dirty="0">
                <a:solidFill>
                  <a:schemeClr val="dk1"/>
                </a:solidFill>
                <a:latin typeface="Montserrat"/>
                <a:ea typeface="Montserrat"/>
                <a:cs typeface="Montserrat"/>
                <a:sym typeface="Montserrat"/>
              </a:rPr>
              <a:t>Listening</a:t>
            </a:r>
            <a:r>
              <a:rPr lang="en" sz="1600" dirty="0">
                <a:solidFill>
                  <a:schemeClr val="dk1"/>
                </a:solidFill>
                <a:latin typeface="Montserrat"/>
                <a:ea typeface="Montserrat"/>
                <a:cs typeface="Montserrat"/>
                <a:sym typeface="Montserrat"/>
              </a:rPr>
              <a:t> &amp; </a:t>
            </a:r>
            <a:r>
              <a:rPr lang="en" sz="1600" b="1" dirty="0">
                <a:solidFill>
                  <a:schemeClr val="dk1"/>
                </a:solidFill>
                <a:latin typeface="Montserrat"/>
                <a:ea typeface="Montserrat"/>
                <a:cs typeface="Montserrat"/>
                <a:sym typeface="Montserrat"/>
              </a:rPr>
              <a:t>Articulating</a:t>
            </a:r>
            <a:endParaRPr lang="en" sz="1600" b="1" dirty="0">
              <a:solidFill>
                <a:schemeClr val="dk1"/>
              </a:solidFill>
              <a:latin typeface="Montserrat"/>
              <a:ea typeface="Montserrat"/>
              <a:cs typeface="Montserrat"/>
            </a:endParaRPr>
          </a:p>
          <a:p>
            <a:pPr marL="171450" indent="-171450">
              <a:lnSpc>
                <a:spcPct val="114999"/>
              </a:lnSpc>
              <a:buSzPts val="1100"/>
            </a:pPr>
            <a:r>
              <a:rPr lang="en" sz="1600" b="1" dirty="0">
                <a:solidFill>
                  <a:schemeClr val="dk1"/>
                </a:solidFill>
                <a:latin typeface="Montserrat"/>
                <a:ea typeface="Montserrat"/>
                <a:cs typeface="Montserrat"/>
                <a:sym typeface="Montserrat"/>
              </a:rPr>
              <a:t>Supporting and Challenging </a:t>
            </a:r>
            <a:r>
              <a:rPr lang="en" sz="1600" dirty="0">
                <a:solidFill>
                  <a:schemeClr val="dk1"/>
                </a:solidFill>
                <a:latin typeface="Montserrat"/>
                <a:ea typeface="Montserrat"/>
                <a:cs typeface="Montserrat"/>
                <a:sym typeface="Montserrat"/>
              </a:rPr>
              <a:t>(Holzer &amp; Kent, 2014)</a:t>
            </a:r>
            <a:endParaRPr lang="en" sz="1600" dirty="0">
              <a:solidFill>
                <a:schemeClr val="dk1"/>
              </a:solidFill>
              <a:latin typeface="Montserrat"/>
              <a:ea typeface="Montserrat"/>
              <a:cs typeface="Montserrat"/>
            </a:endParaRPr>
          </a:p>
          <a:p>
            <a:pPr marL="914400" indent="-355600">
              <a:lnSpc>
                <a:spcPct val="114999"/>
              </a:lnSpc>
              <a:buClr>
                <a:schemeClr val="dk1"/>
              </a:buClr>
              <a:buSzPts val="2000"/>
            </a:pPr>
            <a:endParaRPr lang="en" sz="1600" b="1" dirty="0">
              <a:solidFill>
                <a:schemeClr val="dk1"/>
              </a:solidFill>
              <a:latin typeface="Montserrat"/>
              <a:ea typeface="Montserrat"/>
              <a:cs typeface="Montserrat"/>
            </a:endParaRPr>
          </a:p>
          <a:p>
            <a:pPr marL="114300" indent="0">
              <a:lnSpc>
                <a:spcPct val="114999"/>
              </a:lnSpc>
              <a:buClr>
                <a:schemeClr val="dk1"/>
              </a:buClr>
              <a:buSzPts val="2000"/>
              <a:buNone/>
            </a:pPr>
            <a:r>
              <a:rPr lang="en" sz="1600" b="1" dirty="0">
                <a:solidFill>
                  <a:schemeClr val="dk1"/>
                </a:solidFill>
                <a:latin typeface="Montserrat"/>
                <a:ea typeface="Montserrat"/>
                <a:cs typeface="Montserrat"/>
              </a:rPr>
              <a:t>We emphasized: </a:t>
            </a:r>
            <a:endParaRPr lang="en" sz="1600" dirty="0">
              <a:solidFill>
                <a:schemeClr val="dk1"/>
              </a:solidFill>
              <a:highlight>
                <a:srgbClr val="FFFFFF"/>
              </a:highlight>
              <a:ea typeface="Montserrat"/>
            </a:endParaRPr>
          </a:p>
          <a:p>
            <a:pPr marL="114300" indent="0">
              <a:lnSpc>
                <a:spcPct val="114999"/>
              </a:lnSpc>
              <a:buSzPts val="2000"/>
              <a:buNone/>
            </a:pPr>
            <a:r>
              <a:rPr lang="en-US" sz="1600" dirty="0">
                <a:solidFill>
                  <a:schemeClr val="dk1"/>
                </a:solidFill>
                <a:highlight>
                  <a:srgbClr val="FFFFFF"/>
                </a:highlight>
                <a:ea typeface="Montserrat"/>
              </a:rPr>
              <a:t>1. Reading aloud (take turns) </a:t>
            </a:r>
            <a:endParaRPr lang="en" sz="1600" dirty="0">
              <a:solidFill>
                <a:schemeClr val="dk1"/>
              </a:solidFill>
              <a:highlight>
                <a:srgbClr val="FFFFFF"/>
              </a:highlight>
              <a:ea typeface="Montserrat"/>
            </a:endParaRPr>
          </a:p>
          <a:p>
            <a:pPr marL="114300" indent="0">
              <a:lnSpc>
                <a:spcPct val="114999"/>
              </a:lnSpc>
              <a:buClr>
                <a:schemeClr val="dk1"/>
              </a:buClr>
              <a:buSzPts val="2000"/>
              <a:buNone/>
            </a:pPr>
            <a:r>
              <a:rPr lang="en-US" sz="1600" dirty="0">
                <a:solidFill>
                  <a:schemeClr val="dk1"/>
                </a:solidFill>
                <a:highlight>
                  <a:srgbClr val="FFFFFF"/>
                </a:highlight>
                <a:ea typeface="Montserrat"/>
              </a:rPr>
              <a:t>2. Define vocabulary as they come up</a:t>
            </a:r>
          </a:p>
          <a:p>
            <a:pPr marL="114300" indent="0">
              <a:lnSpc>
                <a:spcPct val="114999"/>
              </a:lnSpc>
              <a:buSzPts val="2000"/>
              <a:buNone/>
            </a:pPr>
            <a:r>
              <a:rPr lang="en-US" sz="1600" dirty="0">
                <a:solidFill>
                  <a:schemeClr val="dk1"/>
                </a:solidFill>
                <a:highlight>
                  <a:srgbClr val="FFFFFF"/>
                </a:highlight>
                <a:ea typeface="Montserrat"/>
              </a:rPr>
              <a:t>3. Put text in your own words (paraphrase). </a:t>
            </a:r>
            <a:endParaRPr lang="en" sz="1600" dirty="0">
              <a:solidFill>
                <a:schemeClr val="dk1"/>
              </a:solidFill>
              <a:highlight>
                <a:srgbClr val="FFFFFF"/>
              </a:highlight>
              <a:ea typeface="Montserrat"/>
            </a:endParaRPr>
          </a:p>
          <a:p>
            <a:pPr marL="114300" indent="0">
              <a:lnSpc>
                <a:spcPct val="114999"/>
              </a:lnSpc>
              <a:buClr>
                <a:schemeClr val="dk1"/>
              </a:buClr>
              <a:buSzPts val="2000"/>
              <a:buNone/>
            </a:pPr>
            <a:r>
              <a:rPr lang="en-US" sz="1600" dirty="0">
                <a:solidFill>
                  <a:schemeClr val="dk1"/>
                </a:solidFill>
                <a:highlight>
                  <a:srgbClr val="FFFFFF"/>
                </a:highlight>
                <a:ea typeface="Montserrat"/>
              </a:rPr>
              <a:t>4. Listen to text. What is the author saying? </a:t>
            </a:r>
            <a:endParaRPr lang="en" sz="1600" dirty="0">
              <a:solidFill>
                <a:schemeClr val="dk1"/>
              </a:solidFill>
              <a:highlight>
                <a:srgbClr val="FFFFFF"/>
              </a:highlight>
              <a:ea typeface="Montserrat"/>
            </a:endParaRPr>
          </a:p>
          <a:p>
            <a:pPr marL="114300" indent="0">
              <a:lnSpc>
                <a:spcPct val="114999"/>
              </a:lnSpc>
              <a:buClr>
                <a:schemeClr val="dk1"/>
              </a:buClr>
              <a:buSzPts val="2000"/>
              <a:buNone/>
            </a:pPr>
            <a:r>
              <a:rPr lang="en-US" sz="1600" dirty="0">
                <a:solidFill>
                  <a:schemeClr val="dk1"/>
                </a:solidFill>
                <a:highlight>
                  <a:srgbClr val="FFFFFF"/>
                </a:highlight>
                <a:ea typeface="Montserrat"/>
              </a:rPr>
              <a:t>5. Agree/ disagree with your partner. </a:t>
            </a:r>
          </a:p>
          <a:p>
            <a:pPr marL="114300" indent="0">
              <a:lnSpc>
                <a:spcPct val="114999"/>
              </a:lnSpc>
              <a:buClr>
                <a:schemeClr val="dk1"/>
              </a:buClr>
              <a:buSzPts val="2000"/>
              <a:buNone/>
            </a:pPr>
            <a:r>
              <a:rPr lang="en-US" sz="1600" dirty="0">
                <a:solidFill>
                  <a:schemeClr val="dk1"/>
                </a:solidFill>
                <a:highlight>
                  <a:srgbClr val="FFFFFF"/>
                </a:highlight>
                <a:ea typeface="Montserrat"/>
              </a:rPr>
              <a:t>6. Provide guiding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F5CD2A64-519F-7799-4D82-437C99720B63}"/>
            </a:ext>
          </a:extLst>
        </p:cNvPr>
        <p:cNvGrpSpPr/>
        <p:nvPr/>
      </p:nvGrpSpPr>
      <p:grpSpPr>
        <a:xfrm>
          <a:off x="0" y="0"/>
          <a:ext cx="0" cy="0"/>
          <a:chOff x="0" y="0"/>
          <a:chExt cx="0" cy="0"/>
        </a:xfrm>
      </p:grpSpPr>
      <p:sp>
        <p:nvSpPr>
          <p:cNvPr id="126" name="Google Shape;126;p22">
            <a:extLst>
              <a:ext uri="{FF2B5EF4-FFF2-40B4-BE49-F238E27FC236}">
                <a16:creationId xmlns:a16="http://schemas.microsoft.com/office/drawing/2014/main" id="{F76CA7FC-8005-2F7F-426F-242A3671C0C1}"/>
              </a:ext>
            </a:extLst>
          </p:cNvPr>
          <p:cNvSpPr txBox="1">
            <a:spLocks noGrp="1"/>
          </p:cNvSpPr>
          <p:nvPr>
            <p:ph type="title"/>
          </p:nvPr>
        </p:nvSpPr>
        <p:spPr>
          <a:xfrm>
            <a:off x="2480500" y="181450"/>
            <a:ext cx="4407000" cy="572700"/>
          </a:xfrm>
          <a:prstGeom prst="rect">
            <a:avLst/>
          </a:prstGeom>
          <a:ln w="38100" cap="flat" cmpd="sng">
            <a:solidFill>
              <a:srgbClr val="38761D"/>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What does it look like?</a:t>
            </a:r>
            <a:endParaRPr b="1">
              <a:latin typeface="Montserrat"/>
              <a:ea typeface="Montserrat"/>
              <a:cs typeface="Montserrat"/>
              <a:sym typeface="Montserrat"/>
            </a:endParaRPr>
          </a:p>
        </p:txBody>
      </p:sp>
      <p:sp>
        <p:nvSpPr>
          <p:cNvPr id="127" name="Google Shape;127;p22">
            <a:extLst>
              <a:ext uri="{FF2B5EF4-FFF2-40B4-BE49-F238E27FC236}">
                <a16:creationId xmlns:a16="http://schemas.microsoft.com/office/drawing/2014/main" id="{B7B417E6-AEC9-51BD-29B7-EFDA34E67BD4}"/>
              </a:ext>
            </a:extLst>
          </p:cNvPr>
          <p:cNvSpPr txBox="1">
            <a:spLocks noGrp="1"/>
          </p:cNvSpPr>
          <p:nvPr>
            <p:ph type="body" idx="1"/>
          </p:nvPr>
        </p:nvSpPr>
        <p:spPr>
          <a:xfrm>
            <a:off x="360686" y="992196"/>
            <a:ext cx="8419092" cy="3834381"/>
          </a:xfrm>
          <a:prstGeom prst="rect">
            <a:avLst/>
          </a:prstGeom>
          <a:ln w="38100" cap="flat" cmpd="sng">
            <a:solidFill>
              <a:srgbClr val="87A87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dirty="0">
                <a:solidFill>
                  <a:schemeClr val="dk1"/>
                </a:solidFill>
                <a:latin typeface="Montserrat"/>
                <a:ea typeface="Montserrat"/>
                <a:cs typeface="Montserrat"/>
                <a:sym typeface="Montserrat"/>
              </a:rPr>
              <a:t>You are in groups of 2 or 3 and are given a chunked text that is followed by questions</a:t>
            </a:r>
            <a:endParaRPr lang="en-US" dirty="0">
              <a:solidFill>
                <a:schemeClr val="dk1"/>
              </a:solidFill>
              <a:latin typeface="Montserrat"/>
              <a:ea typeface="Montserrat"/>
              <a:cs typeface="Montserrat"/>
            </a:endParaRPr>
          </a:p>
          <a:p>
            <a:pPr marL="457200" lvl="0" indent="-304165" algn="l" rtl="0">
              <a:lnSpc>
                <a:spcPct val="95000"/>
              </a:lnSpc>
              <a:spcBef>
                <a:spcPts val="1200"/>
              </a:spcBef>
              <a:spcAft>
                <a:spcPts val="0"/>
              </a:spcAft>
              <a:buClr>
                <a:schemeClr val="dk1"/>
              </a:buClr>
              <a:buSzPts val="1195"/>
              <a:buFont typeface="Montserrat"/>
              <a:buAutoNum type="arabicParenR"/>
            </a:pPr>
            <a:r>
              <a:rPr lang="en" b="1" dirty="0">
                <a:solidFill>
                  <a:srgbClr val="45818E"/>
                </a:solidFill>
                <a:latin typeface="Montserrat"/>
                <a:ea typeface="Montserrat"/>
                <a:cs typeface="Montserrat"/>
                <a:sym typeface="Montserrat"/>
              </a:rPr>
              <a:t>Read text aloud</a:t>
            </a:r>
            <a:r>
              <a:rPr lang="en" dirty="0">
                <a:solidFill>
                  <a:schemeClr val="dk1"/>
                </a:solidFill>
                <a:latin typeface="Montserrat"/>
                <a:ea typeface="Montserrat"/>
                <a:cs typeface="Montserrat"/>
                <a:sym typeface="Montserrat"/>
              </a:rPr>
              <a:t> to partner (text can be divided line-by-line, paragraph-by-paragraph depending on the text).</a:t>
            </a:r>
            <a:endParaRPr dirty="0">
              <a:solidFill>
                <a:schemeClr val="dk1"/>
              </a:solidFill>
              <a:latin typeface="Montserrat"/>
              <a:ea typeface="Montserrat"/>
              <a:cs typeface="Montserrat"/>
            </a:endParaRPr>
          </a:p>
          <a:p>
            <a:pPr indent="-304165">
              <a:lnSpc>
                <a:spcPct val="95000"/>
              </a:lnSpc>
              <a:spcBef>
                <a:spcPts val="1200"/>
              </a:spcBef>
              <a:buClr>
                <a:schemeClr val="dk1"/>
              </a:buClr>
              <a:buSzPts val="1195"/>
              <a:buAutoNum type="arabicParenR"/>
            </a:pPr>
            <a:endParaRPr lang="en" dirty="0">
              <a:solidFill>
                <a:schemeClr val="dk1"/>
              </a:solidFill>
              <a:latin typeface="Montserrat"/>
              <a:ea typeface="Montserrat"/>
              <a:cs typeface="Montserrat"/>
              <a:sym typeface="Montserrat"/>
            </a:endParaRPr>
          </a:p>
          <a:p>
            <a:pPr marL="457200" lvl="0" indent="-304165" algn="l" rtl="0">
              <a:lnSpc>
                <a:spcPct val="95000"/>
              </a:lnSpc>
              <a:spcBef>
                <a:spcPts val="0"/>
              </a:spcBef>
              <a:spcAft>
                <a:spcPts val="0"/>
              </a:spcAft>
              <a:buClr>
                <a:schemeClr val="dk1"/>
              </a:buClr>
              <a:buSzPts val="1195"/>
              <a:buFont typeface="Montserrat"/>
              <a:buAutoNum type="arabicParenR"/>
            </a:pPr>
            <a:r>
              <a:rPr lang="en" dirty="0">
                <a:solidFill>
                  <a:schemeClr val="dk1"/>
                </a:solidFill>
                <a:latin typeface="Montserrat"/>
                <a:ea typeface="Montserrat"/>
                <a:cs typeface="Montserrat"/>
                <a:sym typeface="Montserrat"/>
              </a:rPr>
              <a:t>You </a:t>
            </a:r>
            <a:r>
              <a:rPr lang="en" b="1" dirty="0">
                <a:solidFill>
                  <a:srgbClr val="45818E"/>
                </a:solidFill>
                <a:highlight>
                  <a:schemeClr val="lt1"/>
                </a:highlight>
                <a:latin typeface="Montserrat"/>
                <a:ea typeface="Montserrat"/>
                <a:cs typeface="Montserrat"/>
                <a:sym typeface="Montserrat"/>
              </a:rPr>
              <a:t>reread </a:t>
            </a:r>
            <a:r>
              <a:rPr lang="en" dirty="0">
                <a:solidFill>
                  <a:schemeClr val="dk1"/>
                </a:solidFill>
                <a:latin typeface="Montserrat"/>
                <a:ea typeface="Montserrat"/>
                <a:cs typeface="Montserrat"/>
                <a:sym typeface="Montserrat"/>
              </a:rPr>
              <a:t>the section and </a:t>
            </a:r>
            <a:r>
              <a:rPr lang="en" b="1" dirty="0">
                <a:solidFill>
                  <a:srgbClr val="6AA84F"/>
                </a:solidFill>
                <a:latin typeface="Montserrat"/>
                <a:ea typeface="Montserrat"/>
                <a:cs typeface="Montserrat"/>
                <a:sym typeface="Montserrat"/>
              </a:rPr>
              <a:t>paraphrase</a:t>
            </a:r>
            <a:r>
              <a:rPr lang="en" dirty="0">
                <a:solidFill>
                  <a:schemeClr val="dk1"/>
                </a:solidFill>
                <a:latin typeface="Montserrat"/>
                <a:ea typeface="Montserrat"/>
                <a:cs typeface="Montserrat"/>
                <a:sym typeface="Montserrat"/>
              </a:rPr>
              <a:t> the text. </a:t>
            </a:r>
            <a:endParaRPr dirty="0">
              <a:solidFill>
                <a:schemeClr val="dk1"/>
              </a:solidFill>
              <a:latin typeface="Montserrat"/>
              <a:ea typeface="Montserrat"/>
              <a:cs typeface="Montserrat"/>
            </a:endParaRPr>
          </a:p>
          <a:p>
            <a:pPr indent="-304165">
              <a:lnSpc>
                <a:spcPct val="95000"/>
              </a:lnSpc>
              <a:buClr>
                <a:schemeClr val="dk1"/>
              </a:buClr>
              <a:buSzPts val="1195"/>
              <a:buAutoNum type="arabicParenR"/>
            </a:pPr>
            <a:endParaRPr lang="en" dirty="0">
              <a:solidFill>
                <a:schemeClr val="dk1"/>
              </a:solidFill>
              <a:latin typeface="Montserrat"/>
              <a:ea typeface="Montserrat"/>
              <a:cs typeface="Montserrat"/>
              <a:sym typeface="Montserrat"/>
            </a:endParaRPr>
          </a:p>
          <a:p>
            <a:pPr marL="457200" lvl="0" indent="-304165" algn="l" rtl="0">
              <a:lnSpc>
                <a:spcPct val="95000"/>
              </a:lnSpc>
              <a:spcBef>
                <a:spcPts val="0"/>
              </a:spcBef>
              <a:spcAft>
                <a:spcPts val="0"/>
              </a:spcAft>
              <a:buClr>
                <a:schemeClr val="dk1"/>
              </a:buClr>
              <a:buSzPts val="1195"/>
              <a:buFont typeface="Montserrat"/>
              <a:buAutoNum type="arabicParenR"/>
            </a:pPr>
            <a:r>
              <a:rPr lang="en" dirty="0">
                <a:solidFill>
                  <a:schemeClr val="dk1"/>
                </a:solidFill>
                <a:latin typeface="Montserrat"/>
                <a:ea typeface="Montserrat"/>
                <a:cs typeface="Montserrat"/>
                <a:sym typeface="Montserrat"/>
              </a:rPr>
              <a:t>You </a:t>
            </a:r>
            <a:r>
              <a:rPr lang="en" b="1" dirty="0">
                <a:solidFill>
                  <a:srgbClr val="76A5AF"/>
                </a:solidFill>
                <a:latin typeface="Montserrat"/>
                <a:ea typeface="Montserrat"/>
                <a:cs typeface="Montserrat"/>
                <a:sym typeface="Montserrat"/>
              </a:rPr>
              <a:t>discuss, deliberate, question meaning</a:t>
            </a:r>
            <a:r>
              <a:rPr lang="en" dirty="0">
                <a:solidFill>
                  <a:schemeClr val="dk1"/>
                </a:solidFill>
                <a:latin typeface="Montserrat"/>
                <a:ea typeface="Montserrat"/>
                <a:cs typeface="Montserrat"/>
                <a:sym typeface="Montserrat"/>
              </a:rPr>
              <a:t> (Examine new vocabulary).</a:t>
            </a:r>
            <a:endParaRPr dirty="0">
              <a:solidFill>
                <a:schemeClr val="dk1"/>
              </a:solidFill>
              <a:latin typeface="Montserrat"/>
              <a:ea typeface="Montserrat"/>
              <a:cs typeface="Montserrat"/>
            </a:endParaRPr>
          </a:p>
          <a:p>
            <a:pPr indent="-304165">
              <a:lnSpc>
                <a:spcPct val="95000"/>
              </a:lnSpc>
              <a:buClr>
                <a:schemeClr val="dk1"/>
              </a:buClr>
              <a:buSzPts val="1195"/>
              <a:buAutoNum type="arabicParenR"/>
            </a:pPr>
            <a:endParaRPr lang="en" b="1" dirty="0">
              <a:solidFill>
                <a:schemeClr val="dk1"/>
              </a:solidFill>
              <a:latin typeface="Montserrat"/>
              <a:ea typeface="Montserrat"/>
              <a:cs typeface="Montserrat"/>
              <a:sym typeface="Montserrat"/>
            </a:endParaRPr>
          </a:p>
          <a:p>
            <a:pPr marL="457200" lvl="0" indent="-304165" algn="l" rtl="0">
              <a:lnSpc>
                <a:spcPct val="95000"/>
              </a:lnSpc>
              <a:spcBef>
                <a:spcPts val="0"/>
              </a:spcBef>
              <a:spcAft>
                <a:spcPts val="0"/>
              </a:spcAft>
              <a:buClr>
                <a:schemeClr val="dk1"/>
              </a:buClr>
              <a:buSzPts val="1195"/>
              <a:buFont typeface="Montserrat"/>
              <a:buAutoNum type="arabicParenR"/>
            </a:pPr>
            <a:r>
              <a:rPr lang="en" dirty="0">
                <a:solidFill>
                  <a:schemeClr val="dk1"/>
                </a:solidFill>
                <a:latin typeface="Montserrat"/>
                <a:ea typeface="Montserrat"/>
                <a:cs typeface="Montserrat"/>
                <a:sym typeface="Montserrat"/>
              </a:rPr>
              <a:t>You continue with the rest of the text until they complete the reading.</a:t>
            </a:r>
            <a:endParaRPr dirty="0">
              <a:solidFill>
                <a:schemeClr val="dk1"/>
              </a:solidFill>
              <a:latin typeface="Montserrat"/>
              <a:ea typeface="Montserrat"/>
              <a:cs typeface="Montserrat"/>
            </a:endParaRPr>
          </a:p>
        </p:txBody>
      </p:sp>
    </p:spTree>
    <p:extLst>
      <p:ext uri="{BB962C8B-B14F-4D97-AF65-F5344CB8AC3E}">
        <p14:creationId xmlns:p14="http://schemas.microsoft.com/office/powerpoint/2010/main" val="203615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i="1"/>
              <a:t>What to The Slave is The Fourth of July?</a:t>
            </a:r>
            <a:endParaRPr i="1"/>
          </a:p>
        </p:txBody>
      </p:sp>
      <p:sp>
        <p:nvSpPr>
          <p:cNvPr id="158" name="Google Shape;158;p25"/>
          <p:cNvSpPr txBox="1">
            <a:spLocks noGrp="1"/>
          </p:cNvSpPr>
          <p:nvPr>
            <p:ph type="body" idx="1"/>
          </p:nvPr>
        </p:nvSpPr>
        <p:spPr>
          <a:xfrm>
            <a:off x="311700" y="115247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a:t>Asked to give a keynote address at an Independence Day celebration in Rochester, New York in 1852 to the Rochester’s Ladies Anti-Slavery Society. </a:t>
            </a:r>
            <a:endParaRPr sz="5600"/>
          </a:p>
          <a:p>
            <a:pPr marL="0" lvl="0" indent="0" algn="l" rtl="0">
              <a:spcBef>
                <a:spcPts val="1200"/>
              </a:spcBef>
              <a:spcAft>
                <a:spcPts val="0"/>
              </a:spcAft>
              <a:buNone/>
            </a:pPr>
            <a:endParaRPr sz="5600"/>
          </a:p>
          <a:p>
            <a:pPr marL="0" lvl="0" indent="0" algn="l" rtl="0">
              <a:spcBef>
                <a:spcPts val="1200"/>
              </a:spcBef>
              <a:spcAft>
                <a:spcPts val="1200"/>
              </a:spcAft>
              <a:buNone/>
            </a:pPr>
            <a:endParaRPr/>
          </a:p>
        </p:txBody>
      </p:sp>
      <p:pic>
        <p:nvPicPr>
          <p:cNvPr id="159" name="Google Shape;159;p25" descr="Athenaeum Building of the Rochester Ladies' Anti-Slavery Society"/>
          <p:cNvPicPr preferRelativeResize="0"/>
          <p:nvPr/>
        </p:nvPicPr>
        <p:blipFill>
          <a:blip r:embed="rId3">
            <a:alphaModFix/>
          </a:blip>
          <a:stretch>
            <a:fillRect/>
          </a:stretch>
        </p:blipFill>
        <p:spPr>
          <a:xfrm>
            <a:off x="2543700" y="1897950"/>
            <a:ext cx="2025150" cy="3046875"/>
          </a:xfrm>
          <a:prstGeom prst="rect">
            <a:avLst/>
          </a:prstGeom>
          <a:noFill/>
          <a:ln>
            <a:noFill/>
          </a:ln>
        </p:spPr>
      </p:pic>
      <p:pic>
        <p:nvPicPr>
          <p:cNvPr id="160" name="Google Shape;160;p25" descr="Portrait of Frederick Douglass"/>
          <p:cNvPicPr preferRelativeResize="0"/>
          <p:nvPr/>
        </p:nvPicPr>
        <p:blipFill>
          <a:blip r:embed="rId4">
            <a:alphaModFix/>
          </a:blip>
          <a:stretch>
            <a:fillRect/>
          </a:stretch>
        </p:blipFill>
        <p:spPr>
          <a:xfrm>
            <a:off x="134797" y="1992425"/>
            <a:ext cx="2293600" cy="2857925"/>
          </a:xfrm>
          <a:prstGeom prst="rect">
            <a:avLst/>
          </a:prstGeom>
          <a:noFill/>
          <a:ln>
            <a:noFill/>
          </a:ln>
        </p:spPr>
      </p:pic>
      <p:pic>
        <p:nvPicPr>
          <p:cNvPr id="161" name="Google Shape;161;p25" descr="Group photo of the Rochester Ladies' Anti-Slavery Society"/>
          <p:cNvPicPr preferRelativeResize="0"/>
          <p:nvPr/>
        </p:nvPicPr>
        <p:blipFill>
          <a:blip r:embed="rId5">
            <a:alphaModFix/>
          </a:blip>
          <a:stretch>
            <a:fillRect/>
          </a:stretch>
        </p:blipFill>
        <p:spPr>
          <a:xfrm>
            <a:off x="4684150" y="2091825"/>
            <a:ext cx="4363238" cy="285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70584" y="101131"/>
            <a:ext cx="8502739" cy="605049"/>
          </a:xfrm>
          <a:prstGeom prst="rect">
            <a:avLst/>
          </a:prstGeom>
          <a:ln w="38100" cap="flat" cmpd="sng">
            <a:solidFill>
              <a:srgbClr val="38761D"/>
            </a:solidFill>
            <a:prstDash val="solid"/>
            <a:round/>
            <a:headEnd type="none" w="sm" len="sm"/>
            <a:tailEnd type="none" w="sm" len="sm"/>
          </a:ln>
        </p:spPr>
        <p:txBody>
          <a:bodyPr spcFirstLastPara="1" wrap="square" lIns="91425" tIns="91425" rIns="91425" bIns="91425" anchor="t" anchorCtr="0">
            <a:normAutofit/>
          </a:bodyPr>
          <a:lstStyle/>
          <a:p>
            <a:pPr algn="ctr"/>
            <a:r>
              <a:rPr lang="en" sz="1600" b="1" i="1" dirty="0">
                <a:latin typeface="Montserrat"/>
                <a:ea typeface="Montserrat"/>
                <a:cs typeface="Montserrat"/>
              </a:rPr>
              <a:t>What to a Slave is the Fourth of July?</a:t>
            </a:r>
            <a:br>
              <a:rPr lang="en" sz="1600" b="1" i="1" dirty="0">
                <a:latin typeface="Montserrat"/>
                <a:ea typeface="Montserrat"/>
                <a:cs typeface="Montserrat"/>
              </a:rPr>
            </a:br>
            <a:r>
              <a:rPr lang="en" sz="1100" b="1" dirty="0">
                <a:latin typeface="Montserrat"/>
                <a:ea typeface="Montserrat"/>
                <a:cs typeface="Montserrat"/>
              </a:rPr>
              <a:t>Frederick Douglass, </a:t>
            </a:r>
            <a:r>
              <a:rPr lang="en" sz="1100" dirty="0">
                <a:latin typeface="Montserrat"/>
                <a:ea typeface="Montserrat"/>
                <a:cs typeface="Montserrat"/>
              </a:rPr>
              <a:t>July 5, 1852 (abridged)</a:t>
            </a:r>
          </a:p>
        </p:txBody>
      </p:sp>
      <p:sp>
        <p:nvSpPr>
          <p:cNvPr id="128" name="Google Shape;128;p22"/>
          <p:cNvSpPr txBox="1"/>
          <p:nvPr/>
        </p:nvSpPr>
        <p:spPr>
          <a:xfrm>
            <a:off x="368557" y="806124"/>
            <a:ext cx="8508560" cy="1015632"/>
          </a:xfrm>
          <a:prstGeom prst="rect">
            <a:avLst/>
          </a:prstGeom>
          <a:noFill/>
          <a:ln>
            <a:solidFill>
              <a:srgbClr val="4472C4"/>
            </a:solidFill>
          </a:ln>
        </p:spPr>
        <p:txBody>
          <a:bodyPr spcFirstLastPara="1" wrap="square" lIns="91425" tIns="91425" rIns="91425" bIns="91425" anchor="t" anchorCtr="0">
            <a:spAutoFit/>
          </a:bodyPr>
          <a:lstStyle/>
          <a:p>
            <a:pPr>
              <a:lnSpc>
                <a:spcPct val="150000"/>
              </a:lnSpc>
            </a:pPr>
            <a:r>
              <a:rPr lang="en" sz="1200" dirty="0">
                <a:solidFill>
                  <a:schemeClr val="dk1"/>
                </a:solidFill>
                <a:latin typeface="Calibri"/>
                <a:ea typeface="Calibri"/>
                <a:cs typeface="Calibri"/>
                <a:sym typeface="Calibri"/>
              </a:rPr>
              <a:t>The fact is, ladies and gentlemen, the distance between this platform and the slave plantation, from which I escaped, is considerable—and the difficulties to be overcome in getting from the latter to the former, are by no means slight. That I am here today is, to me, a matter of astonishment as well as of gratitude.</a:t>
            </a:r>
            <a:endParaRPr lang="en" sz="700" b="1" i="1" dirty="0">
              <a:solidFill>
                <a:schemeClr val="dk1"/>
              </a:solidFill>
              <a:latin typeface="Calibri"/>
              <a:ea typeface="Calibri"/>
              <a:cs typeface="Calibri"/>
            </a:endParaRPr>
          </a:p>
        </p:txBody>
      </p:sp>
      <p:sp>
        <p:nvSpPr>
          <p:cNvPr id="3" name="Text Placeholder 2">
            <a:extLst>
              <a:ext uri="{FF2B5EF4-FFF2-40B4-BE49-F238E27FC236}">
                <a16:creationId xmlns:a16="http://schemas.microsoft.com/office/drawing/2014/main" id="{0B5FA469-2F4C-866E-0C75-7BF61F6E44E6}"/>
              </a:ext>
            </a:extLst>
          </p:cNvPr>
          <p:cNvSpPr>
            <a:spLocks noGrp="1"/>
          </p:cNvSpPr>
          <p:nvPr>
            <p:ph type="body" idx="1"/>
          </p:nvPr>
        </p:nvSpPr>
        <p:spPr>
          <a:xfrm>
            <a:off x="372864" y="2195945"/>
            <a:ext cx="8510905" cy="1489364"/>
          </a:xfrm>
          <a:ln>
            <a:solidFill>
              <a:srgbClr val="4472C4"/>
            </a:solidFill>
          </a:ln>
        </p:spPr>
        <p:txBody>
          <a:bodyPr>
            <a:normAutofit lnSpcReduction="10000"/>
          </a:bodyPr>
          <a:lstStyle/>
          <a:p>
            <a:pPr marL="114300" indent="0">
              <a:lnSpc>
                <a:spcPct val="150000"/>
              </a:lnSpc>
              <a:buNone/>
            </a:pPr>
            <a:r>
              <a:rPr lang="en-US" sz="1200" dirty="0">
                <a:solidFill>
                  <a:schemeClr val="tx1"/>
                </a:solidFill>
                <a:latin typeface="Calibri"/>
                <a:ea typeface="Calibri"/>
                <a:cs typeface="Calibri"/>
              </a:rPr>
              <a:t>This, for the purpose of this celebration, is the 5th of July. It is the birthday of your National independence, and of your political freedom...There is consolation in the thought that America is young. Great streams are not easily turned from channels, worn deep in the course of ages. They may sometimes rise in quiet and stately majesty, and inundate the land, refreshing and fertilizing the earth with their mysterious properties. They may also rise in wrath and fury, and bear away, on their angry waves, the accumulated wealth of years of toll and hardship. </a:t>
            </a:r>
          </a:p>
        </p:txBody>
      </p:sp>
      <p:sp>
        <p:nvSpPr>
          <p:cNvPr id="7" name="TextBox 6">
            <a:extLst>
              <a:ext uri="{FF2B5EF4-FFF2-40B4-BE49-F238E27FC236}">
                <a16:creationId xmlns:a16="http://schemas.microsoft.com/office/drawing/2014/main" id="{81208120-DC0F-E02C-DA93-C4853325E93D}"/>
              </a:ext>
            </a:extLst>
          </p:cNvPr>
          <p:cNvSpPr txBox="1"/>
          <p:nvPr/>
        </p:nvSpPr>
        <p:spPr>
          <a:xfrm>
            <a:off x="457154" y="1805682"/>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solidFill>
                  <a:srgbClr val="0070C0"/>
                </a:solidFill>
                <a:latin typeface="Calibri"/>
                <a:ea typeface="Calibri"/>
                <a:cs typeface="Calibri"/>
              </a:rPr>
              <a:t>STOP HERE: </a:t>
            </a:r>
          </a:p>
        </p:txBody>
      </p:sp>
      <p:sp>
        <p:nvSpPr>
          <p:cNvPr id="8" name="TextBox 7">
            <a:extLst>
              <a:ext uri="{FF2B5EF4-FFF2-40B4-BE49-F238E27FC236}">
                <a16:creationId xmlns:a16="http://schemas.microsoft.com/office/drawing/2014/main" id="{E3A7D116-6BE7-E83D-4429-FDC8B44C6E50}"/>
              </a:ext>
            </a:extLst>
          </p:cNvPr>
          <p:cNvSpPr txBox="1"/>
          <p:nvPr/>
        </p:nvSpPr>
        <p:spPr>
          <a:xfrm>
            <a:off x="373091" y="4140833"/>
            <a:ext cx="8512114" cy="8947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solidFill>
                  <a:schemeClr val="tx1"/>
                </a:solidFill>
                <a:latin typeface="Calibri"/>
                <a:ea typeface="Calibri"/>
                <a:cs typeface="Calibri"/>
              </a:rPr>
              <a:t>They however, gradually flow back to the same old channel, and flow on as serenely as ever. But, while the river may not be turned aside, it may dry up, and leave nothing behind but the withered branch, and the unsightly rock, to howl in the abyss-sweeping wind, the sad tale of the departed glory. As with rivers so with nations</a:t>
            </a:r>
            <a:r>
              <a:rPr lang="en-US" sz="1000" dirty="0">
                <a:solidFill>
                  <a:schemeClr val="tx1"/>
                </a:solidFill>
              </a:rPr>
              <a:t>. </a:t>
            </a:r>
            <a:endParaRPr lang="en-US" dirty="0">
              <a:solidFill>
                <a:schemeClr val="tx1"/>
              </a:solidFill>
            </a:endParaRPr>
          </a:p>
        </p:txBody>
      </p:sp>
      <p:sp>
        <p:nvSpPr>
          <p:cNvPr id="10" name="TextBox 9">
            <a:extLst>
              <a:ext uri="{FF2B5EF4-FFF2-40B4-BE49-F238E27FC236}">
                <a16:creationId xmlns:a16="http://schemas.microsoft.com/office/drawing/2014/main" id="{93D6392A-47C7-35AF-4E92-09CB75009994}"/>
              </a:ext>
            </a:extLst>
          </p:cNvPr>
          <p:cNvSpPr txBox="1"/>
          <p:nvPr/>
        </p:nvSpPr>
        <p:spPr>
          <a:xfrm>
            <a:off x="387880" y="3952438"/>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solidFill>
                  <a:srgbClr val="0070C0"/>
                </a:solidFill>
                <a:latin typeface="Calibri"/>
                <a:ea typeface="Calibri"/>
                <a:cs typeface="Calibri"/>
              </a:rPr>
              <a:t>STOP HERE: </a:t>
            </a:r>
          </a:p>
        </p:txBody>
      </p:sp>
      <p:sp>
        <p:nvSpPr>
          <p:cNvPr id="11" name="TextBox 10">
            <a:extLst>
              <a:ext uri="{FF2B5EF4-FFF2-40B4-BE49-F238E27FC236}">
                <a16:creationId xmlns:a16="http://schemas.microsoft.com/office/drawing/2014/main" id="{26118C05-FAC6-365F-14C4-FCF936A21AB7}"/>
              </a:ext>
            </a:extLst>
          </p:cNvPr>
          <p:cNvSpPr txBox="1"/>
          <p:nvPr/>
        </p:nvSpPr>
        <p:spPr>
          <a:xfrm>
            <a:off x="374324" y="4844348"/>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latin typeface="Calibri"/>
                <a:ea typeface="Calibri"/>
                <a:cs typeface="Calibri"/>
              </a:rPr>
              <a:t>STOP HERE: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BE6D-0CE0-F429-0BCA-38B311E9CFD9}"/>
              </a:ext>
            </a:extLst>
          </p:cNvPr>
          <p:cNvSpPr>
            <a:spLocks noGrp="1"/>
          </p:cNvSpPr>
          <p:nvPr>
            <p:ph type="title"/>
          </p:nvPr>
        </p:nvSpPr>
        <p:spPr/>
        <p:txBody>
          <a:bodyPr>
            <a:normAutofit fontScale="90000"/>
          </a:bodyPr>
          <a:lstStyle/>
          <a:p>
            <a:r>
              <a:rPr lang="en-US" dirty="0"/>
              <a:t>An Invitation​</a:t>
            </a:r>
          </a:p>
        </p:txBody>
      </p:sp>
      <p:sp>
        <p:nvSpPr>
          <p:cNvPr id="3" name="Text Placeholder 2">
            <a:extLst>
              <a:ext uri="{FF2B5EF4-FFF2-40B4-BE49-F238E27FC236}">
                <a16:creationId xmlns:a16="http://schemas.microsoft.com/office/drawing/2014/main" id="{65D31733-8A97-FDDE-C94B-9C2D2CFC02EE}"/>
              </a:ext>
            </a:extLst>
          </p:cNvPr>
          <p:cNvSpPr>
            <a:spLocks noGrp="1"/>
          </p:cNvSpPr>
          <p:nvPr>
            <p:ph type="body" idx="1"/>
          </p:nvPr>
        </p:nvSpPr>
        <p:spPr/>
        <p:txBody>
          <a:bodyPr/>
          <a:lstStyle/>
          <a:p>
            <a:pPr fontAlgn="base"/>
            <a:r>
              <a:rPr lang="en-US" dirty="0"/>
              <a:t>We come to this from a teaching point of view. Would you want to apply </a:t>
            </a:r>
            <a:r>
              <a:rPr lang="en-US" dirty="0" err="1"/>
              <a:t>thisto</a:t>
            </a:r>
            <a:r>
              <a:rPr lang="en-US" dirty="0"/>
              <a:t> your classroom and any educational context– grades 3 and up (</a:t>
            </a:r>
            <a:r>
              <a:rPr lang="en-US" dirty="0" err="1"/>
              <a:t>anydiscipline</a:t>
            </a:r>
            <a:r>
              <a:rPr lang="en-US" dirty="0"/>
              <a:t> and any type of learner).​</a:t>
            </a:r>
          </a:p>
          <a:p>
            <a:pPr fontAlgn="base"/>
            <a:r>
              <a:rPr lang="en-US" dirty="0"/>
              <a:t>For all professions: Do you collaborate? Could you see this method </a:t>
            </a:r>
            <a:r>
              <a:rPr lang="en-US" dirty="0" err="1"/>
              <a:t>adaptedto</a:t>
            </a:r>
            <a:r>
              <a:rPr lang="en-US" dirty="0"/>
              <a:t> your work?​</a:t>
            </a:r>
          </a:p>
          <a:p>
            <a:pPr fontAlgn="base"/>
            <a:r>
              <a:rPr lang="en-US" dirty="0"/>
              <a:t>Do you face difficult texts as part of your work?​</a:t>
            </a:r>
          </a:p>
          <a:p>
            <a:pPr fontAlgn="base"/>
            <a:r>
              <a:rPr lang="en-US" dirty="0"/>
              <a:t>Would you like to collaborate with us and try it out?​</a:t>
            </a:r>
          </a:p>
          <a:p>
            <a:endParaRPr lang="en-US" dirty="0"/>
          </a:p>
        </p:txBody>
      </p:sp>
    </p:spTree>
    <p:extLst>
      <p:ext uri="{BB962C8B-B14F-4D97-AF65-F5344CB8AC3E}">
        <p14:creationId xmlns:p14="http://schemas.microsoft.com/office/powerpoint/2010/main" val="21024535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657</Words>
  <Application>Microsoft Office PowerPoint</Application>
  <PresentationFormat>On-screen Show (16:9)</PresentationFormat>
  <Paragraphs>57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Montserrat</vt:lpstr>
      <vt:lpstr>Montserrat Light,Sans-Serif</vt:lpstr>
      <vt:lpstr>Calibri</vt:lpstr>
      <vt:lpstr>Montserrat SemiBold</vt:lpstr>
      <vt:lpstr>Arial</vt:lpstr>
      <vt:lpstr>Simple Light</vt:lpstr>
      <vt:lpstr>A “New-Old” Approach to Collaboration:  Havruta-Style Text Study</vt:lpstr>
      <vt:lpstr>What is Havruta-Style Text Study</vt:lpstr>
      <vt:lpstr>Havruta-Style Text Study </vt:lpstr>
      <vt:lpstr>What does it look like?</vt:lpstr>
      <vt:lpstr>What to The Slave is The Fourth of July?</vt:lpstr>
      <vt:lpstr>What to a Slave is the Fourth of July? Frederick Douglass, July 5, 1852 (abridged)</vt:lpstr>
      <vt:lpstr>An Invitation​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Shargel, Rebecca S.</dc:creator>
  <cp:lastModifiedBy>Phair, Miranda</cp:lastModifiedBy>
  <cp:revision>6</cp:revision>
  <dcterms:modified xsi:type="dcterms:W3CDTF">2026-05-29T15:49:38Z</dcterms:modified>
</cp:coreProperties>
</file>